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06" r:id="rId5"/>
    <p:sldId id="309" r:id="rId6"/>
    <p:sldId id="310" r:id="rId7"/>
    <p:sldId id="311" r:id="rId8"/>
    <p:sldId id="315" r:id="rId9"/>
    <p:sldId id="314" r:id="rId10"/>
    <p:sldId id="312" r:id="rId11"/>
    <p:sldId id="270" r:id="rId1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D9"/>
    <a:srgbClr val="006EB7"/>
    <a:srgbClr val="5A6870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2" autoAdjust="0"/>
    <p:restoredTop sz="80947" autoAdjust="0"/>
  </p:normalViewPr>
  <p:slideViewPr>
    <p:cSldViewPr>
      <p:cViewPr>
        <p:scale>
          <a:sx n="75" d="100"/>
          <a:sy n="75" d="100"/>
        </p:scale>
        <p:origin x="-266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7C64B-A29A-47D9-8C5D-70E04B93528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B4D74-2E59-4767-B5EB-04FC70165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8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365125"/>
          </a:xfrm>
        </p:spPr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365125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16765"/>
            <a:ext cx="2057400" cy="499255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16765"/>
            <a:ext cx="6019800" cy="49925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340768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"/>
          <p:cNvGrpSpPr>
            <a:grpSpLocks noChangeAspect="1"/>
          </p:cNvGrpSpPr>
          <p:nvPr userDrawn="1"/>
        </p:nvGrpSpPr>
        <p:grpSpPr bwMode="auto">
          <a:xfrm>
            <a:off x="3491880" y="325746"/>
            <a:ext cx="2205287" cy="1807110"/>
            <a:chOff x="240" y="144"/>
            <a:chExt cx="1296" cy="1062"/>
          </a:xfrm>
          <a:solidFill>
            <a:srgbClr val="1B4177"/>
          </a:solidFill>
        </p:grpSpPr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9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4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4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5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7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6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1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2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3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4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pic>
        <p:nvPicPr>
          <p:cNvPr id="97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0590" y="2466975"/>
            <a:ext cx="7365826" cy="378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extBox 97"/>
          <p:cNvSpPr txBox="1"/>
          <p:nvPr userDrawn="1"/>
        </p:nvSpPr>
        <p:spPr>
          <a:xfrm>
            <a:off x="2171700" y="3962400"/>
            <a:ext cx="4800600" cy="71508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1B417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Thank </a:t>
            </a:r>
            <a:r>
              <a:rPr lang="en-GB" sz="3600" b="1" dirty="0" smtClean="0">
                <a:solidFill>
                  <a:srgbClr val="1B417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endParaRPr lang="en-GB" sz="3600" b="1" dirty="0">
              <a:solidFill>
                <a:srgbClr val="1B417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9" name="Rectangle 98"/>
          <p:cNvSpPr/>
          <p:nvPr userDrawn="1"/>
        </p:nvSpPr>
        <p:spPr>
          <a:xfrm>
            <a:off x="0" y="6251335"/>
            <a:ext cx="9144000" cy="606666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676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903"/>
            <a:ext cx="8229600" cy="38492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676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0915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0915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676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889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36979"/>
            <a:ext cx="4040188" cy="3072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246889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236979"/>
            <a:ext cx="4041775" cy="3072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508785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8787"/>
            <a:ext cx="5111750" cy="45961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670837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3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8247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6764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68893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204-BFC8-40DF-BCA5-4BA5280D0F4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13081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0D3C204-BFC8-40DF-BCA5-4BA5280D0F4D}" type="datetimeFigureOut">
              <a:rPr lang="en-CA" smtClean="0"/>
              <a:pPr/>
              <a:t>28/10/2014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Footer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EB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AIDC: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training requirements</a:t>
            </a:r>
            <a:endParaRPr lang="en-GB" altLang="en-US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Special Implementation Project</a:t>
            </a:r>
          </a:p>
          <a:p>
            <a:r>
              <a:rPr lang="en-US" dirty="0"/>
              <a:t>AIDC</a:t>
            </a:r>
          </a:p>
          <a:p>
            <a:r>
              <a:rPr lang="en-US" dirty="0" smtClean="0"/>
              <a:t>Bangkok, 28-31 Oct. 2014</a:t>
            </a:r>
            <a:endParaRPr lang="en-US" dirty="0"/>
          </a:p>
          <a:p>
            <a:endParaRPr lang="en-US" sz="1600" dirty="0"/>
          </a:p>
          <a:p>
            <a:r>
              <a:rPr lang="en-US" sz="1600" dirty="0"/>
              <a:t>Prepared by </a:t>
            </a:r>
            <a:r>
              <a:rPr lang="en-US" sz="1600" dirty="0" err="1" smtClean="0"/>
              <a:t>F.Lecat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525344"/>
            <a:ext cx="2133600" cy="332656"/>
          </a:xfrm>
        </p:spPr>
        <p:txBody>
          <a:bodyPr/>
          <a:lstStyle/>
          <a:p>
            <a:pPr>
              <a:defRPr/>
            </a:pPr>
            <a:fld id="{0996A4E9-9616-4870-AB6D-BE896A45739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</a:t>
            </a:r>
            <a:r>
              <a:rPr lang="en-US" dirty="0" smtClean="0"/>
              <a:t>g requirements</a:t>
            </a:r>
          </a:p>
          <a:p>
            <a:pPr lvl="1"/>
            <a:r>
              <a:rPr lang="en-US" dirty="0" smtClean="0"/>
              <a:t>General steps</a:t>
            </a:r>
          </a:p>
          <a:p>
            <a:pPr lvl="1"/>
            <a:r>
              <a:rPr lang="en-US" dirty="0" smtClean="0"/>
              <a:t>ATCO</a:t>
            </a:r>
          </a:p>
          <a:p>
            <a:pPr lvl="1"/>
            <a:r>
              <a:rPr lang="en-US" dirty="0" smtClean="0"/>
              <a:t>FDO</a:t>
            </a:r>
          </a:p>
          <a:p>
            <a:pPr lvl="1"/>
            <a:r>
              <a:rPr lang="en-US" dirty="0" smtClean="0"/>
              <a:t>ATSEP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1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422967"/>
              </p:ext>
            </p:extLst>
          </p:nvPr>
        </p:nvGraphicFramePr>
        <p:xfrm>
          <a:off x="467544" y="2348880"/>
          <a:ext cx="7992887" cy="38922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24691"/>
                <a:gridCol w="1467049"/>
                <a:gridCol w="1467049"/>
                <a:gridCol w="1467049"/>
                <a:gridCol w="1467049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u="sng" dirty="0">
                          <a:effectLst/>
                        </a:rPr>
                        <a:t>TRAINING</a:t>
                      </a:r>
                      <a:endParaRPr lang="en-US" sz="3200" u="sng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Develop simulations and procedures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Source relevant training experts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Conduct simulation and relevant training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Assess competency and authorize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28192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Scenarios developed for design can be used to build the simulations.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763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AIDC should be introduced in the simulator, identical to the OPS.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Source relevant experts. Benchmarking from other ANSP may be useful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Constitute a pioneer</a:t>
                      </a:r>
                      <a:r>
                        <a:rPr lang="en-US" sz="1100" baseline="0" dirty="0" smtClean="0">
                          <a:effectLst/>
                          <a:latin typeface="Times New Roman"/>
                          <a:ea typeface="Times New Roman"/>
                        </a:rPr>
                        <a:t> team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Train ATCOs, and other affected staff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763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Training may be associated with the global transition to a new system, or be a delivered as a dedicated session.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Conduct the evaluation of normal and degraded situations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82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en-US" dirty="0" smtClean="0"/>
              <a:t>ATCO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6050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Understanding of the system and message set (or upgrade) through use cases – role and responsibilities</a:t>
            </a:r>
          </a:p>
          <a:p>
            <a:r>
              <a:rPr lang="en-US" dirty="0" smtClean="0"/>
              <a:t>HMI (depending on the type of HMI, integrated in the label or not)</a:t>
            </a:r>
          </a:p>
          <a:p>
            <a:r>
              <a:rPr lang="en-US" dirty="0"/>
              <a:t>When system actions are expected to be automatic, conditions for its triggering, including </a:t>
            </a:r>
            <a:r>
              <a:rPr lang="en-US" dirty="0" smtClean="0"/>
              <a:t>timing (System parameters)</a:t>
            </a:r>
          </a:p>
          <a:p>
            <a:r>
              <a:rPr lang="en-US" dirty="0" smtClean="0"/>
              <a:t>LOA</a:t>
            </a:r>
          </a:p>
          <a:p>
            <a:r>
              <a:rPr lang="en-US" dirty="0"/>
              <a:t>Management of queued messages (messages in error) or interaction with FDO </a:t>
            </a:r>
          </a:p>
          <a:p>
            <a:r>
              <a:rPr lang="en-US" dirty="0" smtClean="0"/>
              <a:t>Management of abnormal cases (degraded cases)</a:t>
            </a:r>
          </a:p>
          <a:p>
            <a:r>
              <a:rPr lang="en-US" dirty="0" smtClean="0"/>
              <a:t>Management of alerts </a:t>
            </a:r>
            <a:r>
              <a:rPr lang="en-US" dirty="0"/>
              <a:t>or alarms </a:t>
            </a:r>
            <a:r>
              <a:rPr lang="en-US" dirty="0" smtClean="0"/>
              <a:t>(notification </a:t>
            </a:r>
            <a:r>
              <a:rPr lang="en-US" dirty="0"/>
              <a:t>and </a:t>
            </a:r>
            <a:r>
              <a:rPr lang="en-US" dirty="0" smtClean="0"/>
              <a:t>acknowledgment) </a:t>
            </a:r>
            <a:endParaRPr lang="en-US" dirty="0"/>
          </a:p>
          <a:p>
            <a:r>
              <a:rPr lang="en-US" dirty="0" smtClean="0"/>
              <a:t>Assumptions and requirements </a:t>
            </a:r>
            <a:r>
              <a:rPr lang="en-US" dirty="0"/>
              <a:t>for performance/safety monitoring: </a:t>
            </a:r>
            <a:endParaRPr lang="en-US" dirty="0" smtClean="0"/>
          </a:p>
          <a:p>
            <a:pPr lvl="1"/>
            <a:r>
              <a:rPr lang="en-US" dirty="0" smtClean="0"/>
              <a:t>end-to-end performance requirements linked to PBCS (RCP 240/RCP 400/RSP180), and allocation to ATCO</a:t>
            </a:r>
          </a:p>
          <a:p>
            <a:pPr lvl="1"/>
            <a:r>
              <a:rPr lang="en-US" dirty="0" smtClean="0"/>
              <a:t>Safety requirements indicators</a:t>
            </a:r>
          </a:p>
          <a:p>
            <a:r>
              <a:rPr lang="en-US" dirty="0"/>
              <a:t>Typically 1 </a:t>
            </a:r>
            <a:r>
              <a:rPr lang="en-US" dirty="0" smtClean="0"/>
              <a:t>day/ATCO initially (as part of the training on the system), </a:t>
            </a:r>
            <a:r>
              <a:rPr lang="en-US" dirty="0"/>
              <a:t>refreshing 1/2 day per year as part of continuous </a:t>
            </a:r>
            <a:r>
              <a:rPr lang="en-US" dirty="0" smtClean="0"/>
              <a:t>training (including upgrades)</a:t>
            </a:r>
          </a:p>
          <a:p>
            <a:pPr lvl="1"/>
            <a:r>
              <a:rPr lang="en-US" dirty="0" smtClean="0"/>
              <a:t>Avoid training too much in advance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9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based (concepts/messages/use cases)</a:t>
            </a:r>
          </a:p>
          <a:p>
            <a:r>
              <a:rPr lang="en-US" dirty="0" smtClean="0"/>
              <a:t>CBT</a:t>
            </a:r>
          </a:p>
          <a:p>
            <a:r>
              <a:rPr lang="en-US" dirty="0" smtClean="0"/>
              <a:t>Simulations</a:t>
            </a:r>
          </a:p>
          <a:p>
            <a:r>
              <a:rPr lang="en-US" dirty="0" smtClean="0"/>
              <a:t>OJT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5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 Data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Understanding of the system and message set (or upgrade) through use </a:t>
            </a:r>
            <a:r>
              <a:rPr lang="en-US" dirty="0" smtClean="0"/>
              <a:t>cases </a:t>
            </a:r>
            <a:r>
              <a:rPr lang="en-US" dirty="0"/>
              <a:t>– role and </a:t>
            </a:r>
            <a:r>
              <a:rPr lang="en-US" dirty="0" smtClean="0"/>
              <a:t>responsibilities</a:t>
            </a:r>
          </a:p>
          <a:p>
            <a:r>
              <a:rPr lang="en-US" dirty="0" smtClean="0"/>
              <a:t>LOA</a:t>
            </a:r>
            <a:endParaRPr lang="en-US" dirty="0"/>
          </a:p>
          <a:p>
            <a:r>
              <a:rPr lang="en-US" dirty="0" smtClean="0"/>
              <a:t>HMI </a:t>
            </a:r>
            <a:r>
              <a:rPr lang="en-US" dirty="0"/>
              <a:t>(depending on the type of HMI, integrated in the label or not)</a:t>
            </a:r>
          </a:p>
          <a:p>
            <a:r>
              <a:rPr lang="en-US" dirty="0" smtClean="0"/>
              <a:t>Diligent management </a:t>
            </a:r>
            <a:r>
              <a:rPr lang="en-US" dirty="0"/>
              <a:t>of queued messages (messages in error) </a:t>
            </a:r>
            <a:endParaRPr lang="en-US" dirty="0" smtClean="0"/>
          </a:p>
          <a:p>
            <a:pPr lvl="1"/>
            <a:r>
              <a:rPr lang="en-US" dirty="0" smtClean="0"/>
              <a:t>Correction of messages</a:t>
            </a:r>
          </a:p>
          <a:p>
            <a:pPr lvl="1"/>
            <a:r>
              <a:rPr lang="en-US" dirty="0"/>
              <a:t>Assumptions and requirements for performance/safety </a:t>
            </a:r>
            <a:r>
              <a:rPr lang="en-US" dirty="0" smtClean="0"/>
              <a:t>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0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ATSEP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Configuration of the system</a:t>
            </a:r>
          </a:p>
          <a:p>
            <a:pPr lvl="1"/>
            <a:r>
              <a:rPr lang="en-US" dirty="0" smtClean="0"/>
              <a:t>Variable system parameters</a:t>
            </a:r>
          </a:p>
          <a:p>
            <a:pPr lvl="1"/>
            <a:r>
              <a:rPr lang="en-US" dirty="0" smtClean="0"/>
              <a:t>Alerting</a:t>
            </a:r>
          </a:p>
          <a:p>
            <a:pPr lvl="1"/>
            <a:r>
              <a:rPr lang="en-US" dirty="0" smtClean="0"/>
              <a:t>Loss and recovering of functions</a:t>
            </a:r>
          </a:p>
          <a:p>
            <a:pPr lvl="1"/>
            <a:r>
              <a:rPr lang="en-US" dirty="0" smtClean="0"/>
              <a:t>Loss and recovering of communications</a:t>
            </a:r>
          </a:p>
          <a:p>
            <a:pPr lvl="1"/>
            <a:r>
              <a:rPr lang="en-US" dirty="0" smtClean="0"/>
              <a:t>Corruption</a:t>
            </a:r>
          </a:p>
          <a:p>
            <a:r>
              <a:rPr lang="en-US" dirty="0" smtClean="0"/>
              <a:t>LOA</a:t>
            </a:r>
          </a:p>
          <a:p>
            <a:r>
              <a:rPr lang="en-US" dirty="0" smtClean="0"/>
              <a:t>Safety assumptions and requirements</a:t>
            </a:r>
          </a:p>
          <a:p>
            <a:r>
              <a:rPr lang="en-US" dirty="0"/>
              <a:t>Typically </a:t>
            </a:r>
            <a:r>
              <a:rPr lang="en-US" dirty="0" smtClean="0"/>
              <a:t>1/2 </a:t>
            </a:r>
            <a:r>
              <a:rPr lang="en-US" dirty="0"/>
              <a:t>day/ATSEP, refreshing 1/2 day per year as part of continuous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5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11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D33510B0B1A4293B0C61CBAE997F1" ma:contentTypeVersion="5" ma:contentTypeDescription="Create a new document." ma:contentTypeScope="" ma:versionID="85e61697bd23b80e8194f9ad22a43be3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ategory xmlns="2b0c29a6-a2e0-472b-bfb4-397922b0132f">5-Presentations</Category>
    <Type_x0020_Name xmlns="2b0c29a6-a2e0-472b-bfb4-397922b0132f">2014 SIP-AIDC</Type_x0020_Name>
    <Presenter xmlns="2b0c29a6-a2e0-472b-bfb4-397922b0132f">Secretariat</Presenter>
    <Update_x0020_Date xmlns="2b0c29a6-a2e0-472b-bfb4-397922b0132f">30 Oct. 2014</Update_x0020_Date>
    <Number xmlns="2b0c29a6-a2e0-472b-bfb4-397922b0132f">SP/17</Numb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7D29DB-C532-4917-9826-4D535002DF8B}"/>
</file>

<file path=customXml/itemProps2.xml><?xml version="1.0" encoding="utf-8"?>
<ds:datastoreItem xmlns:ds="http://schemas.openxmlformats.org/officeDocument/2006/customXml" ds:itemID="{4B243222-AAF0-4398-9C9D-682698603279}"/>
</file>

<file path=customXml/itemProps3.xml><?xml version="1.0" encoding="utf-8"?>
<ds:datastoreItem xmlns:ds="http://schemas.openxmlformats.org/officeDocument/2006/customXml" ds:itemID="{CED9C5B9-BC2F-463B-B8EC-5E503AB2071C}"/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339</Words>
  <Application>Microsoft Office PowerPoint</Application>
  <PresentationFormat>Letter Paper (8.5x11 in)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AIDC:  training requirements</vt:lpstr>
      <vt:lpstr>Agenda</vt:lpstr>
      <vt:lpstr>General steps</vt:lpstr>
      <vt:lpstr>ATCO</vt:lpstr>
      <vt:lpstr>ATCO</vt:lpstr>
      <vt:lpstr>Flight Data Operator</vt:lpstr>
      <vt:lpstr>ATSEP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AIDC Training Requirements</dc:title>
  <dc:creator>flecat@icao.int</dc:creator>
  <cp:lastModifiedBy>Lecat Frederic</cp:lastModifiedBy>
  <cp:revision>99</cp:revision>
  <dcterms:created xsi:type="dcterms:W3CDTF">2013-08-20T15:49:37Z</dcterms:created>
  <dcterms:modified xsi:type="dcterms:W3CDTF">2014-10-28T01:35:33Z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1300</vt:r8>
  </property>
  <property fmtid="{D5CDD505-2E9C-101B-9397-08002B2CF9AE}" pid="3" name="ContentTypeId">
    <vt:lpwstr>0x0101004AED33510B0B1A4293B0C61CBAE997F1</vt:lpwstr>
  </property>
</Properties>
</file>